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420" r:id="rId3"/>
    <p:sldId id="986" r:id="rId4"/>
    <p:sldId id="1302" r:id="rId5"/>
    <p:sldId id="295" r:id="rId6"/>
    <p:sldId id="1311" r:id="rId7"/>
    <p:sldId id="1306" r:id="rId8"/>
    <p:sldId id="1307" r:id="rId9"/>
    <p:sldId id="1312" r:id="rId10"/>
    <p:sldId id="1313" r:id="rId11"/>
    <p:sldId id="1308" r:id="rId12"/>
    <p:sldId id="1309" r:id="rId13"/>
    <p:sldId id="1314" r:id="rId14"/>
    <p:sldId id="981" r:id="rId15"/>
    <p:sldId id="1315" r:id="rId16"/>
    <p:sldId id="1316" r:id="rId17"/>
    <p:sldId id="1317" r:id="rId18"/>
    <p:sldId id="1318" r:id="rId19"/>
    <p:sldId id="1319" r:id="rId20"/>
    <p:sldId id="1321" r:id="rId21"/>
    <p:sldId id="1322" r:id="rId22"/>
    <p:sldId id="1323" r:id="rId23"/>
    <p:sldId id="1324" r:id="rId24"/>
    <p:sldId id="1250" r:id="rId25"/>
    <p:sldId id="1325" r:id="rId26"/>
    <p:sldId id="1326" r:id="rId27"/>
    <p:sldId id="1327" r:id="rId28"/>
    <p:sldId id="1328" r:id="rId29"/>
    <p:sldId id="1356" r:id="rId30"/>
    <p:sldId id="1329" r:id="rId31"/>
    <p:sldId id="1357" r:id="rId32"/>
    <p:sldId id="1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70"/>
    <p:restoredTop sz="93112"/>
  </p:normalViewPr>
  <p:slideViewPr>
    <p:cSldViewPr snapToGrid="0" snapToObjects="1">
      <p:cViewPr varScale="1">
        <p:scale>
          <a:sx n="137" d="100"/>
          <a:sy n="137" d="100"/>
        </p:scale>
        <p:origin x="2032"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238664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13</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14</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Now’s a good time for a cigarette break.</a:t>
            </a:r>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375044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of the session is to demonstrate how you can perform this in RStudio</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116055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221136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77354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226597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UCLPG-MSC-SGDS/IRDR0047/raw/master/Dataset%20for%20RStuido%20Practicals.zip" TargetMode="External"/><Relationship Id="rId3" Type="http://schemas.openxmlformats.org/officeDocument/2006/relationships/image" Target="../media/image25.png"/><Relationship Id="rId7" Type="http://schemas.openxmlformats.org/officeDocument/2006/relationships/hyperlink" Target="https://www.java.com/en/download/" TargetMode="External"/><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hyperlink" Target="https://posit.co/download/rstudio-desktop/" TargetMode="External"/><Relationship Id="rId5" Type="http://schemas.openxmlformats.org/officeDocument/2006/relationships/hyperlink" Target="https://cran.rstudio.com/" TargetMode="External"/><Relationship Id="rId4" Type="http://schemas.openxmlformats.org/officeDocument/2006/relationships/hyperlink" Target="https://uclpg-msc-sgds.github.io/IRDR0047/"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213131" y="1781416"/>
            <a:ext cx="11846191" cy="3970318"/>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irdr0047: Introduction to GEOSPATIAL DATA SCIENCES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6: ECOLOGICAL NICHE MODELLING</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[GUEST] 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66954"/>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106882"/>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5984" y="4050579"/>
            <a:ext cx="3831134"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
        <p:nvSpPr>
          <p:cNvPr id="2" name="Rectangle 1">
            <a:extLst>
              <a:ext uri="{FF2B5EF4-FFF2-40B4-BE49-F238E27FC236}">
                <a16:creationId xmlns:a16="http://schemas.microsoft.com/office/drawing/2014/main" id="{7A7618CF-94A4-8A5E-7118-DD8D438E3931}"/>
              </a:ext>
            </a:extLst>
          </p:cNvPr>
          <p:cNvSpPr/>
          <p:nvPr/>
        </p:nvSpPr>
        <p:spPr>
          <a:xfrm>
            <a:off x="7999665" y="1932499"/>
            <a:ext cx="3025961" cy="451156"/>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9F180B0-9FEB-B33A-E995-8CCB640ED99A}"/>
              </a:ext>
            </a:extLst>
          </p:cNvPr>
          <p:cNvSpPr/>
          <p:nvPr/>
        </p:nvSpPr>
        <p:spPr>
          <a:xfrm>
            <a:off x="17799" y="4002453"/>
            <a:ext cx="3716711" cy="786430"/>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0167AD-42D4-86D5-D231-2FF91572A1EF}"/>
              </a:ext>
            </a:extLst>
          </p:cNvPr>
          <p:cNvSpPr/>
          <p:nvPr/>
        </p:nvSpPr>
        <p:spPr>
          <a:xfrm>
            <a:off x="-60964" y="6371524"/>
            <a:ext cx="3025961" cy="452131"/>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856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Spatial &amp; Environmental Epidemiology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Entire study area of interest</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4" y="1521218"/>
            <a:ext cx="3280931"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 risk factors</a:t>
            </a:r>
          </a:p>
          <a:p>
            <a:r>
              <a:rPr lang="en-GB" dirty="0">
                <a:latin typeface="Helvetica Neue" panose="02000503000000020004" pitchFamily="2" charset="0"/>
                <a:ea typeface="Helvetica Neue" panose="02000503000000020004" pitchFamily="2" charset="0"/>
                <a:cs typeface="Helvetica Neue" panose="02000503000000020004" pitchFamily="2" charset="0"/>
              </a:rPr>
              <a:t>(i.e., Source for exposure)</a:t>
            </a:r>
          </a:p>
        </p:txBody>
      </p:sp>
      <p:sp>
        <p:nvSpPr>
          <p:cNvPr id="10" name="TextBox 9">
            <a:extLst>
              <a:ext uri="{FF2B5EF4-FFF2-40B4-BE49-F238E27FC236}">
                <a16:creationId xmlns:a16="http://schemas.microsoft.com/office/drawing/2014/main" id="{C4BA16DA-66A5-52C0-8E3F-3AEE961577E9}"/>
              </a:ext>
            </a:extLst>
          </p:cNvPr>
          <p:cNvSpPr txBox="1"/>
          <p:nvPr/>
        </p:nvSpPr>
        <p:spPr>
          <a:xfrm>
            <a:off x="5834128" y="1509918"/>
            <a:ext cx="2691685"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Individual or population at risk</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181083" y="5276319"/>
            <a:ext cx="339787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Geographic space </a:t>
            </a:r>
          </a:p>
          <a:p>
            <a:r>
              <a:rPr lang="en-GB" dirty="0">
                <a:latin typeface="Helvetica Neue" panose="02000503000000020004" pitchFamily="2" charset="0"/>
                <a:ea typeface="Helvetica Neue" panose="02000503000000020004" pitchFamily="2" charset="0"/>
                <a:cs typeface="Helvetica Neue" panose="02000503000000020004" pitchFamily="2" charset="0"/>
              </a:rPr>
              <a:t>(Proximity to source of hazard)</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serve as sources for exposure</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This refers to a susceptible individual (person, or population)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2890347"/>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Geographical space and potential within study area for B can come into contact with 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6612" y="3814723"/>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disease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3977334" y="3256602"/>
            <a:ext cx="1717246"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Disease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Slide Number Placeholder 3">
            <a:extLst>
              <a:ext uri="{FF2B5EF4-FFF2-40B4-BE49-F238E27FC236}">
                <a16:creationId xmlns:a16="http://schemas.microsoft.com/office/drawing/2014/main" id="{074AE428-92B9-0B2F-49A7-050971A3CB2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4E2100BB-D225-B583-6756-AD2B9A2D8C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4" name="Slide Number Placeholder 3">
            <a:extLst>
              <a:ext uri="{FF2B5EF4-FFF2-40B4-BE49-F238E27FC236}">
                <a16:creationId xmlns:a16="http://schemas.microsoft.com/office/drawing/2014/main" id="{AA0CBB3D-206C-8AA9-BCD1-204F967DFB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30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C6D15BD0-0224-3031-AB9F-E06C8784882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F4678C1-AF9A-F7B3-9408-DBD310E09A9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2983605"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2983605"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 community with people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66906"/>
            <a:ext cx="358032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EA005C4C-A623-D0E9-912D-D2AED6DD95D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B0AB8EBA-FCEA-58F2-1C2D-BB622052D06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1455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33271822-53EE-16A5-DD80-41EFBFCC113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67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MAXENT and LOGIT-based regression models</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Live Demonstration in RStudio</a:t>
            </a:r>
          </a:p>
        </p:txBody>
      </p:sp>
      <p:sp>
        <p:nvSpPr>
          <p:cNvPr id="3" name="Slide Number Placeholder 3">
            <a:extLst>
              <a:ext uri="{FF2B5EF4-FFF2-40B4-BE49-F238E27FC236}">
                <a16:creationId xmlns:a16="http://schemas.microsoft.com/office/drawing/2014/main" id="{432BB964-571C-5B06-66E2-D6AA2B2039F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596363900"/>
              </p:ext>
            </p:extLst>
          </p:nvPr>
        </p:nvGraphicFramePr>
        <p:xfrm>
          <a:off x="888374" y="1484649"/>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51788" y="3429000"/>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5855589" y="5001735"/>
            <a:ext cx="1415845" cy="1650531"/>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6604207" y="4779881"/>
            <a:ext cx="1415845" cy="1630745"/>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9735507" y="3939173"/>
            <a:ext cx="1415845" cy="1656080"/>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8985626" y="4173695"/>
            <a:ext cx="1445342" cy="1656080"/>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8195037" y="4337887"/>
            <a:ext cx="1382542" cy="1656080"/>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7352825" y="4568150"/>
            <a:ext cx="1415845" cy="1656080"/>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6300122" y="3470088"/>
            <a:ext cx="452667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(multi-band raster)</a:t>
            </a:r>
          </a:p>
        </p:txBody>
      </p:sp>
      <p:sp>
        <p:nvSpPr>
          <p:cNvPr id="32" name="TextBox 31">
            <a:extLst>
              <a:ext uri="{FF2B5EF4-FFF2-40B4-BE49-F238E27FC236}">
                <a16:creationId xmlns:a16="http://schemas.microsoft.com/office/drawing/2014/main" id="{6E529C79-22FA-E137-66AA-9D572AE7F6FD}"/>
              </a:ext>
            </a:extLst>
          </p:cNvPr>
          <p:cNvSpPr txBox="1"/>
          <p:nvPr/>
        </p:nvSpPr>
        <p:spPr>
          <a:xfrm>
            <a:off x="4060435" y="4783198"/>
            <a:ext cx="1668718" cy="523220"/>
          </a:xfrm>
          <a:prstGeom prst="rect">
            <a:avLst/>
          </a:prstGeom>
          <a:noFill/>
        </p:spPr>
        <p:txBody>
          <a:bodyPr wrap="square" rtlCol="0">
            <a:spAutoFit/>
          </a:bodyPr>
          <a:lstStyle/>
          <a:p>
            <a:pPr algn="ctr"/>
            <a:r>
              <a:rPr lang="en-GB" sz="1400" b="1" dirty="0">
                <a:latin typeface="HELVETICA NEUE LIGHT" panose="02000403000000020004" pitchFamily="2" charset="0"/>
                <a:ea typeface="HELVETICA NEUE LIGHT" panose="02000403000000020004" pitchFamily="2" charset="0"/>
              </a:rPr>
              <a:t>Raster-to-point</a:t>
            </a:r>
          </a:p>
          <a:p>
            <a:pPr algn="ctr"/>
            <a:r>
              <a:rPr lang="en-GB" sz="1400" b="1" dirty="0">
                <a:latin typeface="HELVETICA NEUE LIGHT" panose="02000403000000020004" pitchFamily="2" charset="0"/>
                <a:ea typeface="HELVETICA NEUE LIGHT" panose="02000403000000020004" pitchFamily="2" charset="0"/>
              </a:rPr>
              <a:t>extraction</a:t>
            </a:r>
          </a:p>
        </p:txBody>
      </p:sp>
      <p:cxnSp>
        <p:nvCxnSpPr>
          <p:cNvPr id="34" name="Straight Arrow Connector 33">
            <a:extLst>
              <a:ext uri="{FF2B5EF4-FFF2-40B4-BE49-F238E27FC236}">
                <a16:creationId xmlns:a16="http://schemas.microsoft.com/office/drawing/2014/main" id="{5C14BEB3-0D66-64AD-5B6F-48CE11E32618}"/>
              </a:ext>
            </a:extLst>
          </p:cNvPr>
          <p:cNvCxnSpPr/>
          <p:nvPr/>
        </p:nvCxnSpPr>
        <p:spPr>
          <a:xfrm>
            <a:off x="4031334" y="5396190"/>
            <a:ext cx="172692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F6AAD04-080A-67DC-B0A9-6651859137C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828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875594078"/>
              </p:ext>
            </p:extLst>
          </p:nvPr>
        </p:nvGraphicFramePr>
        <p:xfrm>
          <a:off x="871289" y="1600028"/>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4125" y="3415479"/>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8862632" y="5047696"/>
            <a:ext cx="719383" cy="838626"/>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9251558" y="4938091"/>
            <a:ext cx="719383" cy="828573"/>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698137" y="4346740"/>
            <a:ext cx="719383" cy="841445"/>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10366406" y="4510932"/>
            <a:ext cx="734370" cy="841445"/>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9998117" y="4640377"/>
            <a:ext cx="702462" cy="841445"/>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9594405" y="4804569"/>
            <a:ext cx="719383" cy="841445"/>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8753443" y="3420083"/>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2886" y="5396190"/>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xmlns="">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4375"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0323"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1250"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3548"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5217" r="-337143" b="-130435"/>
                          </a:stretch>
                        </a:blipFill>
                      </a:tcPr>
                    </a:tc>
                    <a:tc>
                      <a:txBody>
                        <a:bodyPr/>
                        <a:lstStyle/>
                        <a:p>
                          <a:endParaRPr lang="en-US"/>
                        </a:p>
                      </a:txBody>
                      <a:tcPr>
                        <a:blipFill>
                          <a:blip r:embed="rId5"/>
                          <a:stretch>
                            <a:fillRect l="-95946" t="-665217" r="-218919" b="-130435"/>
                          </a:stretch>
                        </a:blipFill>
                      </a:tcPr>
                    </a:tc>
                    <a:tc>
                      <a:txBody>
                        <a:bodyPr/>
                        <a:lstStyle/>
                        <a:p>
                          <a:endParaRPr lang="en-US"/>
                        </a:p>
                      </a:txBody>
                      <a:tcPr>
                        <a:blipFill>
                          <a:blip r:embed="rId5"/>
                          <a:stretch>
                            <a:fillRect l="-174699" t="-665217" r="-95181" b="-130435"/>
                          </a:stretch>
                        </a:blipFill>
                      </a:tcPr>
                    </a:tc>
                    <a:tc>
                      <a:txBody>
                        <a:bodyPr/>
                        <a:lstStyle/>
                        <a:p>
                          <a:endParaRPr lang="en-US"/>
                        </a:p>
                      </a:txBody>
                      <a:tcPr>
                        <a:blipFill>
                          <a:blip r:embed="rId5"/>
                          <a:stretch>
                            <a:fillRect l="-296104" t="-665217"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06897" r="-2597" b="-3448"/>
                          </a:stretch>
                        </a:blipFill>
                      </a:tcPr>
                    </a:tc>
                    <a:extLst>
                      <a:ext uri="{0D108BD9-81ED-4DB2-BD59-A6C34878D82A}">
                        <a16:rowId xmlns:a16="http://schemas.microsoft.com/office/drawing/2014/main" val="2393540047"/>
                      </a:ext>
                    </a:extLst>
                  </a:tr>
                </a:tbl>
              </a:graphicData>
            </a:graphic>
          </p:graphicFrame>
        </mc:Fallback>
      </mc:AlternateContent>
      <p:sp>
        <p:nvSpPr>
          <p:cNvPr id="10" name="Rectangle 9">
            <a:extLst>
              <a:ext uri="{FF2B5EF4-FFF2-40B4-BE49-F238E27FC236}">
                <a16:creationId xmlns:a16="http://schemas.microsoft.com/office/drawing/2014/main" id="{36E4950C-CF76-8687-19A3-429186A2FC47}"/>
              </a:ext>
            </a:extLst>
          </p:cNvPr>
          <p:cNvSpPr/>
          <p:nvPr/>
        </p:nvSpPr>
        <p:spPr>
          <a:xfrm>
            <a:off x="8544232" y="4263145"/>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20A11E91-F958-893D-5A58-90F651E76B8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7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tretch>
            <a:fillRect/>
          </a:stretch>
        </p:blipFill>
        <p:spPr>
          <a:xfrm>
            <a:off x="159832" y="1447927"/>
            <a:ext cx="6534746" cy="2563241"/>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011168"/>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412404"/>
            <a:ext cx="512009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6207045" y="5412404"/>
            <a:ext cx="559455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Use optimized estimate threshold from [max TPR+TNR] to map the extent for suitability for the outcome. </a:t>
            </a:r>
          </a:p>
        </p:txBody>
      </p:sp>
      <p:sp>
        <p:nvSpPr>
          <p:cNvPr id="10" name="TextBox 9">
            <a:extLst>
              <a:ext uri="{FF2B5EF4-FFF2-40B4-BE49-F238E27FC236}">
                <a16:creationId xmlns:a16="http://schemas.microsoft.com/office/drawing/2014/main" id="{21415387-D92D-1150-9F0F-E548D71F3186}"/>
              </a:ext>
            </a:extLst>
          </p:cNvPr>
          <p:cNvSpPr txBox="1"/>
          <p:nvPr/>
        </p:nvSpPr>
        <p:spPr>
          <a:xfrm>
            <a:off x="5535735" y="5689403"/>
            <a:ext cx="415498" cy="369332"/>
          </a:xfrm>
          <a:prstGeom prst="rect">
            <a:avLst/>
          </a:prstGeom>
          <a:noFill/>
        </p:spPr>
        <p:txBody>
          <a:bodyPr wrap="none" rtlCol="0">
            <a:spAutoFit/>
          </a:bodyPr>
          <a:lstStyle/>
          <a:p>
            <a:r>
              <a:rPr lang="en-GB" dirty="0"/>
              <a:t>&gt;&gt;</a:t>
            </a:r>
          </a:p>
        </p:txBody>
      </p:sp>
      <p:sp>
        <p:nvSpPr>
          <p:cNvPr id="4" name="Slide Number Placeholder 3">
            <a:extLst>
              <a:ext uri="{FF2B5EF4-FFF2-40B4-BE49-F238E27FC236}">
                <a16:creationId xmlns:a16="http://schemas.microsoft.com/office/drawing/2014/main" id="{4DE6520C-8641-78C5-923F-E0535FB01A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1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852F00AB-E5DD-4794-9A86-75C10873E0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896CC369-B715-91DE-EF26-16440D80D7E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2"/>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3C0E4512-0908-B3F1-E41B-38A6217EB79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3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AD9F0791-7AF0-1A0A-9359-3CE6890E07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3"/>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747252" y="2117726"/>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 Breaktime</a:t>
            </a:r>
          </a:p>
        </p:txBody>
      </p:sp>
      <p:sp>
        <p:nvSpPr>
          <p:cNvPr id="4" name="Slide Number Placeholder 3">
            <a:extLst>
              <a:ext uri="{FF2B5EF4-FFF2-40B4-BE49-F238E27FC236}">
                <a16:creationId xmlns:a16="http://schemas.microsoft.com/office/drawing/2014/main" id="{664D8C6A-E846-7366-3448-8AA2A20F8A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0899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Implementing Ecological Niche Models in RStudio</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103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A38FDA12-6F57-C9B0-63B4-127AAAD1B3B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1C60A2C9-9C19-40CC-8003-EDEF86620376}"/>
              </a:ext>
            </a:extLst>
          </p:cNvPr>
          <p:cNvPicPr>
            <a:picLocks noChangeAspect="1"/>
          </p:cNvPicPr>
          <p:nvPr/>
        </p:nvPicPr>
        <p:blipFill>
          <a:blip r:embed="rId2"/>
          <a:stretch>
            <a:fillRect/>
          </a:stretch>
        </p:blipFill>
        <p:spPr>
          <a:xfrm>
            <a:off x="8606660" y="82561"/>
            <a:ext cx="3471682" cy="3013440"/>
          </a:xfrm>
          <a:prstGeom prst="rect">
            <a:avLst/>
          </a:prstGeom>
          <a:ln>
            <a:solidFill>
              <a:schemeClr val="tx1"/>
            </a:solidFill>
          </a:ln>
        </p:spPr>
      </p:pic>
      <p:pic>
        <p:nvPicPr>
          <p:cNvPr id="3" name="Picture 2" descr="Diagram&#10;&#10;Description automatically generated">
            <a:extLst>
              <a:ext uri="{FF2B5EF4-FFF2-40B4-BE49-F238E27FC236}">
                <a16:creationId xmlns:a16="http://schemas.microsoft.com/office/drawing/2014/main" id="{F476006B-4421-9778-68CB-0E4A19893678}"/>
              </a:ext>
            </a:extLst>
          </p:cNvPr>
          <p:cNvPicPr>
            <a:picLocks noChangeAspect="1"/>
          </p:cNvPicPr>
          <p:nvPr/>
        </p:nvPicPr>
        <p:blipFill>
          <a:blip r:embed="rId3"/>
          <a:stretch>
            <a:fillRect/>
          </a:stretch>
        </p:blipFill>
        <p:spPr>
          <a:xfrm>
            <a:off x="8614611" y="3164620"/>
            <a:ext cx="3471682" cy="3286380"/>
          </a:xfrm>
          <a:prstGeom prst="rect">
            <a:avLst/>
          </a:prstGeom>
          <a:ln>
            <a:solidFill>
              <a:schemeClr val="tx1"/>
            </a:solidFill>
          </a:ln>
        </p:spPr>
      </p:pic>
      <p:sp>
        <p:nvSpPr>
          <p:cNvPr id="4" name="Slide Number Placeholder 3">
            <a:extLst>
              <a:ext uri="{FF2B5EF4-FFF2-40B4-BE49-F238E27FC236}">
                <a16:creationId xmlns:a16="http://schemas.microsoft.com/office/drawing/2014/main" id="{F053DA0E-21B4-180E-C6BE-BEFBF9EEF7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AACD4D-FF90-0094-1AD4-E63222951E89}"/>
              </a:ext>
            </a:extLst>
          </p:cNvPr>
          <p:cNvSpPr txBox="1"/>
          <p:nvPr/>
        </p:nvSpPr>
        <p:spPr>
          <a:xfrm>
            <a:off x="105707" y="82561"/>
            <a:ext cx="7861560" cy="507831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1.) Step-by-step guidance tutorials </a:t>
            </a:r>
            <a:r>
              <a:rPr lang="en-GB" dirty="0">
                <a:latin typeface="Arial" panose="020B0604020202020204" pitchFamily="34" charset="0"/>
                <a:cs typeface="Arial" panose="020B0604020202020204" pitchFamily="34" charset="0"/>
                <a:hlinkClick r:id="rId4"/>
              </a:rPr>
              <a:t>[HERE] </a:t>
            </a:r>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2.) Software needed: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 </a:t>
            </a:r>
            <a:r>
              <a:rPr lang="en-GB" dirty="0">
                <a:latin typeface="Arial" panose="020B0604020202020204" pitchFamily="34" charset="0"/>
                <a:cs typeface="Arial" panose="020B0604020202020204" pitchFamily="34" charset="0"/>
                <a:hlinkClick r:id="rId5"/>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RStudio </a:t>
            </a:r>
            <a:r>
              <a:rPr lang="en-GB" dirty="0">
                <a:latin typeface="Arial" panose="020B0604020202020204" pitchFamily="34" charset="0"/>
                <a:cs typeface="Arial" panose="020B0604020202020204" pitchFamily="34" charset="0"/>
                <a:hlinkClick r:id="rId6"/>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3.) External software packages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Java </a:t>
            </a:r>
            <a:r>
              <a:rPr lang="en-GB" dirty="0">
                <a:latin typeface="Arial" panose="020B0604020202020204" pitchFamily="34" charset="0"/>
                <a:cs typeface="Arial" panose="020B0604020202020204" pitchFamily="34" charset="0"/>
                <a:hlinkClick r:id="rId7"/>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4.) All datasets </a:t>
            </a:r>
            <a:r>
              <a:rPr lang="en-GB" dirty="0">
                <a:latin typeface="Arial" panose="020B0604020202020204" pitchFamily="34" charset="0"/>
                <a:cs typeface="Arial" panose="020B0604020202020204" pitchFamily="34" charset="0"/>
                <a:hlinkClick r:id="rId8"/>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(Border)</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(County)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Comma Separated Value: Wildfire locations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Temperature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Precipitation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Dryness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Normalised Difference Vegetation Index (Summer 2018)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Socioeconomic Deprivation (Summer 2018)</a:t>
            </a:r>
          </a:p>
        </p:txBody>
      </p:sp>
    </p:spTree>
    <p:extLst>
      <p:ext uri="{BB962C8B-B14F-4D97-AF65-F5344CB8AC3E}">
        <p14:creationId xmlns:p14="http://schemas.microsoft.com/office/powerpoint/2010/main" val="389842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151AC2FA-FFBB-FA75-EB2F-9F080EEF0B5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8C0B6DF-DEA9-EC27-873F-FCB84EA3FE7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0CD71796-3F44-0628-E542-EF92F8CC70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8" y="5750004"/>
            <a:ext cx="4966465"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 are is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2F8217E2-7B26-F10C-18DC-C3ED38E521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3932703E-11DF-55E6-F3C5-A495D842E7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310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9422B62D-DFC0-B72F-719B-B475FA34EB5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95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42EE56B4-FD11-6050-75B9-C74AE99A87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26295</TotalTime>
  <Words>3382</Words>
  <Application>Microsoft Macintosh PowerPoint</Application>
  <PresentationFormat>Widescreen</PresentationFormat>
  <Paragraphs>454</Paragraphs>
  <Slides>31</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325</cp:revision>
  <dcterms:created xsi:type="dcterms:W3CDTF">2020-11-19T14:47:11Z</dcterms:created>
  <dcterms:modified xsi:type="dcterms:W3CDTF">2024-02-23T04:05:40Z</dcterms:modified>
</cp:coreProperties>
</file>